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1E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435" autoAdjust="0"/>
  </p:normalViewPr>
  <p:slideViewPr>
    <p:cSldViewPr>
      <p:cViewPr varScale="1">
        <p:scale>
          <a:sx n="88" d="100"/>
          <a:sy n="88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4AF1-B22B-489B-9F22-0896D1A80D36}" type="datetimeFigureOut">
              <a:rPr lang="ru-RU" smtClean="0"/>
              <a:pPr/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BA0AC-1AAE-4F84-9A60-89A95270BB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  <a:solidFill>
            <a:schemeClr val="bg1"/>
          </a:solidFill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с актуализированными ФГОС </a:t>
            </a:r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специальностям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РУМО 22 мая 2018г.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	2.8 На практики не менее 25% час от </a:t>
            </a:r>
            <a:r>
              <a:rPr lang="ru-RU" dirty="0" smtClean="0"/>
              <a:t>проф.цикла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2.9 ГИА проводится в форме защиты ВКР, которая выполняется в виде дипломной работы и демонстрационного экзамена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3.1 ОК и ПК</a:t>
            </a:r>
          </a:p>
          <a:p>
            <a:pPr>
              <a:buNone/>
            </a:pPr>
            <a:r>
              <a:rPr lang="ru-RU" u="sng" dirty="0" smtClean="0"/>
              <a:t>11 Общих компетенций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3.3 Соотнесение основных видов деятельности и квалификаций специалиста среднего звена</a:t>
            </a:r>
          </a:p>
          <a:p>
            <a:pPr>
              <a:buNone/>
            </a:pPr>
            <a:r>
              <a:rPr lang="ru-RU" u="sng" dirty="0" smtClean="0"/>
              <a:t>Другие названия ПМ!</a:t>
            </a:r>
            <a:endParaRPr lang="ru-RU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72518" cy="714380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928671"/>
          <a:ext cx="8715436" cy="5713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369"/>
                <a:gridCol w="3961561"/>
                <a:gridCol w="3817506"/>
              </a:tblGrid>
              <a:tr h="35718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Новое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Было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29">
                <a:tc>
                  <a:txBody>
                    <a:bodyPr/>
                    <a:lstStyle/>
                    <a:p>
                      <a:r>
                        <a:rPr lang="ru-RU" dirty="0" smtClean="0"/>
                        <a:t>ПМ.01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Документирование хозяйственных операций и ведение бухгалтерского учета активов организации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Документирование хозяйственных операций и ведение бухгалтерского учета имущества организации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7503">
                <a:tc>
                  <a:txBody>
                    <a:bodyPr/>
                    <a:lstStyle/>
                    <a:p>
                      <a:r>
                        <a:rPr lang="ru-RU" dirty="0" smtClean="0"/>
                        <a:t>ПМ.02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Ведение бухгалтерского учета источников формирования активов, выполнение работ по инвентаризации активов и финансовых обязательств организации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Ведение бухгалтерского учета источников формирования имущества, выполнение работ по инвентаризации имущества и финансовых обязательств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8846">
                <a:tc>
                  <a:txBody>
                    <a:bodyPr/>
                    <a:lstStyle/>
                    <a:p>
                      <a:r>
                        <a:rPr lang="ru-RU" dirty="0" smtClean="0"/>
                        <a:t>ПМ.03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расчетов с бюджетом и внебюджетными фондами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расчетов с бюджетом и  внебюджетными фондами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8129">
                <a:tc>
                  <a:txBody>
                    <a:bodyPr/>
                    <a:lstStyle/>
                    <a:p>
                      <a:r>
                        <a:rPr lang="ru-RU" dirty="0" smtClean="0"/>
                        <a:t>ПМ.04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Составление и использование бухгалтерской (финансовой) отчетности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Составление и использование бухгалтерской отчетности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5772">
                <a:tc>
                  <a:txBody>
                    <a:bodyPr/>
                    <a:lstStyle/>
                    <a:p>
                      <a:r>
                        <a:rPr lang="ru-RU" dirty="0" smtClean="0"/>
                        <a:t>ПМ.05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Приложение 2 : Кассир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Выполнение работ по одной или нескольким профессиям рабочих, должностям служащих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К основным видам деятельности относится освоение одной или нескольких профессий рабочих, должностей служащих (приложение 2)</a:t>
            </a:r>
          </a:p>
          <a:p>
            <a:pPr>
              <a:buNone/>
            </a:pPr>
            <a:r>
              <a:rPr lang="ru-RU" dirty="0" smtClean="0"/>
              <a:t>	3.4 ПК даны для каждого ПМ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3.6 Минимальные требования к результатам освоения основных видов деятельности даны в Приложении 3. (Только для ПМ!)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Требования к условиям реализации образовательной программы:</a:t>
            </a:r>
          </a:p>
          <a:p>
            <a:pPr>
              <a:buFontTx/>
              <a:buChar char="-"/>
            </a:pPr>
            <a:r>
              <a:rPr lang="ru-RU" dirty="0" smtClean="0"/>
              <a:t>МТБ – с учетом ПООП;</a:t>
            </a:r>
          </a:p>
          <a:p>
            <a:pPr>
              <a:buFontTx/>
              <a:buChar char="-"/>
            </a:pPr>
            <a:r>
              <a:rPr lang="ru-RU" dirty="0" smtClean="0"/>
              <a:t>4.3.1, 4.3.2, 4.3.3, 4.3.4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u="sng" dirty="0" smtClean="0"/>
              <a:t>В качестве основной литературы ПОО использует учебники, учебные пособия, предусмотренные ПООП.</a:t>
            </a:r>
          </a:p>
          <a:p>
            <a:pPr>
              <a:buFontTx/>
              <a:buChar char="-"/>
            </a:pPr>
            <a:r>
              <a:rPr lang="ru-RU" dirty="0" smtClean="0"/>
              <a:t>4.3.5 Инвалиды</a:t>
            </a:r>
          </a:p>
          <a:p>
            <a:pPr>
              <a:buFontTx/>
              <a:buChar char="-"/>
            </a:pPr>
            <a:r>
              <a:rPr lang="ru-RU" dirty="0" smtClean="0"/>
              <a:t>4.3.6 Образовательная программа должна обеспечиваться учебно-методической документацией по всем учебным дисциплинам (модулям).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4.4 Требования к кадрам</a:t>
            </a:r>
          </a:p>
          <a:p>
            <a:r>
              <a:rPr lang="ru-RU" dirty="0" smtClean="0"/>
              <a:t>Реализация образовательной программы обеспечивается педагогическими работниками образовательной организации, а также лицами, привлекаемыми на иных условиях, в т.ч. из числа руководителей и работников организаций, направление деятельности которых соответствует области профессиональной деятельности (08. Финансы и экономика), имеющих стаж работы в данной профессиональной области не менее 3 лет.</a:t>
            </a:r>
          </a:p>
          <a:p>
            <a:r>
              <a:rPr lang="ru-RU" dirty="0" smtClean="0"/>
              <a:t>Квалификация педагогических работников ПОО должна отвечать квалификационным требованиям, указанным в квалификационных справочниках и </a:t>
            </a:r>
            <a:r>
              <a:rPr lang="ru-RU" dirty="0" err="1" smtClean="0"/>
              <a:t>профстандартах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Доля </a:t>
            </a:r>
            <a:r>
              <a:rPr lang="ru-RU" dirty="0" err="1" smtClean="0"/>
              <a:t>педработников</a:t>
            </a:r>
            <a:r>
              <a:rPr lang="ru-RU" dirty="0" smtClean="0"/>
              <a:t>, имеющих опыт деятельности не менее 3 лет в профильных организациях, должна быть не менее 25% в общем числе </a:t>
            </a:r>
            <a:r>
              <a:rPr lang="ru-RU" dirty="0" err="1" smtClean="0"/>
              <a:t>педработников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Актуализированные стандарты по УГС 38.00.00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2"/>
          </a:xfrm>
        </p:spPr>
        <p:txBody>
          <a:bodyPr/>
          <a:lstStyle/>
          <a:p>
            <a:r>
              <a:rPr lang="ru-RU" b="1" dirty="0" smtClean="0"/>
              <a:t>38.02.01  Экономика и бухгалтерский учет (по отраслям)</a:t>
            </a:r>
          </a:p>
          <a:p>
            <a:r>
              <a:rPr lang="ru-RU" b="1" dirty="0" smtClean="0"/>
              <a:t>38.02.06 Финансы</a:t>
            </a:r>
          </a:p>
          <a:p>
            <a:r>
              <a:rPr lang="ru-RU" b="1" dirty="0" smtClean="0"/>
              <a:t>38.02.07 Страховое дело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614364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Портал федеральных учебно-методических объединений в среднем профессиональном образовании, на 06.05. 2018г.</a:t>
            </a:r>
            <a:endParaRPr lang="ru-RU" b="1" dirty="0"/>
          </a:p>
        </p:txBody>
      </p:sp>
      <p:pic>
        <p:nvPicPr>
          <p:cNvPr id="1026" name="Picture 2" descr="https://fumo-spo.ru/img/articles/ns_c4ca4238a0b923820dcc509a6f75849b_1516622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286256"/>
            <a:ext cx="3071834" cy="1715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	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№69 от 05.02.2018г. Об утверждении ФГОС по специальности 38.02.01 Экономика и бухгалтерский учет (по отраслям): прием на обучение в соответствии с ФГОС по специальности 38.02.01 Экономика и бухгалтерский </a:t>
            </a:r>
            <a:r>
              <a:rPr lang="ru-RU" smtClean="0"/>
              <a:t>учет </a:t>
            </a:r>
            <a:r>
              <a:rPr lang="ru-RU" smtClean="0"/>
              <a:t>(по </a:t>
            </a:r>
            <a:r>
              <a:rPr lang="ru-RU" dirty="0" smtClean="0"/>
              <a:t>отраслям), утвержденным приказом от 28 июля 2014г. №832, прекращается 1 сентября 2018г.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dirty="0" smtClean="0"/>
              <a:t>1.4  Содержание СПО по специальности определяется образовательной программой в соответствии с ФГОС и учетом ПООП.</a:t>
            </a:r>
          </a:p>
          <a:p>
            <a:pPr indent="0">
              <a:buNone/>
            </a:pPr>
            <a:r>
              <a:rPr lang="ru-RU" dirty="0" smtClean="0"/>
              <a:t>1.5 При разработке образовательной программы ПОО формирует требования к результатам ее освоения в части профессиональных компетенций на основе профессиональных стандартов (приложение 1, их дано 3).</a:t>
            </a:r>
          </a:p>
          <a:p>
            <a:pPr indent="0">
              <a:buNone/>
            </a:pPr>
            <a:r>
              <a:rPr lang="ru-RU" dirty="0" smtClean="0"/>
              <a:t>1.6 Область профессиональной деятельности: 08 Финансы и экономика.</a:t>
            </a:r>
          </a:p>
          <a:p>
            <a:pPr indent="0">
              <a:buNone/>
            </a:pPr>
            <a:r>
              <a:rPr lang="ru-RU" dirty="0" smtClean="0"/>
              <a:t>1.8 Реализация образовательной программы осуществляется ПОО как самостоятельно, так и посредством сетевой формы.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1.10 Срок обучения составляет:</a:t>
            </a:r>
          </a:p>
          <a:p>
            <a:pPr>
              <a:buNone/>
            </a:pPr>
            <a:r>
              <a:rPr lang="ru-RU" sz="2800" dirty="0" smtClean="0"/>
              <a:t>-на базе основного общего образования </a:t>
            </a:r>
            <a:r>
              <a:rPr lang="ru-RU" sz="2800" dirty="0" smtClean="0"/>
              <a:t>– </a:t>
            </a:r>
            <a:r>
              <a:rPr lang="ru-RU" sz="2800" dirty="0" smtClean="0"/>
              <a:t>2 г.10 </a:t>
            </a:r>
            <a:r>
              <a:rPr lang="ru-RU" sz="2800" dirty="0" smtClean="0"/>
              <a:t>мес.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-на базе среднего общего образования – </a:t>
            </a:r>
            <a:r>
              <a:rPr lang="ru-RU" sz="2800" dirty="0" smtClean="0"/>
              <a:t>1 </a:t>
            </a:r>
            <a:r>
              <a:rPr lang="ru-RU" sz="2800" dirty="0" smtClean="0"/>
              <a:t>г.10 мес.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1.2 </a:t>
            </a:r>
            <a:r>
              <a:rPr lang="ru-RU" dirty="0" smtClean="0"/>
              <a:t>Квалификация: бухгалтер ( квалификация бухгалтер, специалист по налогообложению требует увеличения срока обучения на 1 год)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2.1 Структура образовательной программы:</a:t>
            </a:r>
          </a:p>
          <a:p>
            <a:r>
              <a:rPr lang="ru-RU" dirty="0" smtClean="0"/>
              <a:t>Обязательная часть не более 70%, вариативная – не менее 30</a:t>
            </a:r>
            <a:r>
              <a:rPr lang="ru-RU" dirty="0" smtClean="0"/>
              <a:t>%</a:t>
            </a:r>
            <a:endParaRPr lang="ru-RU" dirty="0" smtClean="0"/>
          </a:p>
          <a:p>
            <a:r>
              <a:rPr lang="ru-RU" dirty="0" smtClean="0"/>
              <a:t>Вариативная часть дает возможность расширения основных видов деятельности, углубления подготовки, получения дополнительных </a:t>
            </a:r>
            <a:r>
              <a:rPr lang="ru-RU" dirty="0" smtClean="0"/>
              <a:t>компетенций</a:t>
            </a:r>
            <a:endParaRPr lang="ru-RU" dirty="0" smtClean="0"/>
          </a:p>
          <a:p>
            <a:r>
              <a:rPr lang="ru-RU" dirty="0" smtClean="0"/>
              <a:t>Конкретное соотношение объемов обязательной и вариативной части образовательной  программы ПОО определяет самостоятельно, с учетом </a:t>
            </a:r>
            <a:r>
              <a:rPr lang="ru-RU" dirty="0" smtClean="0"/>
              <a:t>ПООП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928694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2.2 Структура и объем образовательной программы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85860"/>
          <a:ext cx="8715436" cy="557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402"/>
                <a:gridCol w="2732807"/>
                <a:gridCol w="2511227"/>
              </a:tblGrid>
              <a:tr h="13045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Структура образовательной программы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Квалификация «бухгалтер»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Квалификация «Бухгалтер,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специалист по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налогобложению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4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Общий гуманитарный и социально-экономический цикл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324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668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4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Математический и общий естественнонаучный цикл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108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108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401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Общепрофессиональный</a:t>
                      </a:r>
                      <a:r>
                        <a:rPr lang="ru-RU" b="1" dirty="0" smtClean="0"/>
                        <a:t> цикл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468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504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4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Профессиональный цикл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1008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менее 1636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4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ГИА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216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216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25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Общий объем образовательной программы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756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 базе СОО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2952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4464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665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 базе ООО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4464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5904 час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2.4 В ОГСЭ, МЕ, ОП, ПЦ образовательной программы выделяется объем работы обучающихся во взаимодействии с преподавателями по видам учебных занятий (урок, практическое занятие, лабораторной занятие, консультация, лекция, семинар), практики (в </a:t>
            </a:r>
            <a:r>
              <a:rPr lang="ru-RU" dirty="0" smtClean="0"/>
              <a:t>проф.цикле</a:t>
            </a:r>
            <a:r>
              <a:rPr lang="ru-RU" dirty="0" smtClean="0"/>
              <a:t>) и самостоятельной работы обучающихся.</a:t>
            </a:r>
          </a:p>
          <a:p>
            <a:r>
              <a:rPr lang="ru-RU" dirty="0" smtClean="0"/>
              <a:t>На проведение учебных занятий и практик д.б. выделено не менее 70% объема учебного цикла образовательной программы (см. </a:t>
            </a:r>
            <a:r>
              <a:rPr lang="ru-RU" dirty="0" smtClean="0"/>
              <a:t>табл. </a:t>
            </a:r>
            <a:r>
              <a:rPr lang="ru-RU" dirty="0" smtClean="0"/>
              <a:t>1).</a:t>
            </a:r>
          </a:p>
          <a:p>
            <a:r>
              <a:rPr lang="ru-RU" dirty="0" smtClean="0"/>
              <a:t>В учебные циклы включается промежуточная аттестация.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Актуализированный стандарт 38.02.01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Экономика и бухгалтерский учет (по отраслям)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	2.5 Обязательные дисциплины: Основы философии, История, Психология общения, Иностранный язык в профессиональной деятельности</a:t>
            </a:r>
            <a:r>
              <a:rPr lang="ru-RU" dirty="0" smtClean="0"/>
              <a:t>, </a:t>
            </a:r>
            <a:r>
              <a:rPr lang="ru-RU" dirty="0" smtClean="0"/>
              <a:t>Физическая культура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2.6 БЖ – 68 час, их них на освоение ОВС 70% час. (девушкам на освоение основ медицинских знаний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548</Words>
  <Application>Microsoft Office PowerPoint</Application>
  <PresentationFormat>Экран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Работа с актуализированными ФГОС по специальностям </vt:lpstr>
      <vt:lpstr>Актуализированные стандарты по УГС 38.00.00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  <vt:lpstr>Актуализированный стандарт 38.02.01  Экономика и бухгалтерский учет (по отраслям)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этап Всероссийской олимпиады профессионального мастерства обучающихся по специальностям СПО по УГС 38.00.00 Экономика и управление</dc:title>
  <dc:creator>Методист</dc:creator>
  <cp:lastModifiedBy>admin</cp:lastModifiedBy>
  <cp:revision>30</cp:revision>
  <dcterms:created xsi:type="dcterms:W3CDTF">2018-04-14T08:23:48Z</dcterms:created>
  <dcterms:modified xsi:type="dcterms:W3CDTF">2018-05-23T16:49:24Z</dcterms:modified>
</cp:coreProperties>
</file>