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" r:id="rId2"/>
    <p:sldId id="536" r:id="rId3"/>
    <p:sldId id="538" r:id="rId4"/>
    <p:sldId id="537" r:id="rId5"/>
    <p:sldId id="534" r:id="rId6"/>
    <p:sldId id="535" r:id="rId7"/>
    <p:sldId id="527" r:id="rId8"/>
    <p:sldId id="533" r:id="rId9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33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3" autoAdjust="0"/>
    <p:restoredTop sz="86025" autoAdjust="0"/>
  </p:normalViewPr>
  <p:slideViewPr>
    <p:cSldViewPr>
      <p:cViewPr varScale="1">
        <p:scale>
          <a:sx n="54" d="100"/>
          <a:sy n="54" d="100"/>
        </p:scale>
        <p:origin x="-5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38CFB-7558-4651-86AD-E66F6FFFB02A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7078B-3D4F-4A50-BDC0-34AA031405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883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BA7AC-3E0C-4552-B501-647F5F3621E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5187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68B2-6E8E-49C2-B8CF-F5E5D840C6E8}" type="datetime1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>
                <a:solidFill>
                  <a:srgbClr val="0054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C5A9-63D3-413A-80AB-1126DA6D91B1}" type="datetime1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>
                <a:solidFill>
                  <a:srgbClr val="0054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35002" y="1820619"/>
            <a:ext cx="3206750" cy="4808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>
                <a:solidFill>
                  <a:srgbClr val="0044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C07E-296F-46F0-BFCD-7EC1F7F27A22}" type="datetime1">
              <a:rPr lang="en-US" smtClean="0"/>
              <a:pPr/>
              <a:t>10/29/2019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>
                <a:solidFill>
                  <a:srgbClr val="0054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0C1A-293C-4A60-95A1-23BFC949AD26}" type="datetime1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43D8-EBD7-421F-83AC-A47194C2A63E}" type="datetime1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3060807"/>
            <a:ext cx="8020050" cy="80990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323935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C927A64E-004C-4441-AC30-D0C833ECE0A5}" type="datetime1">
              <a:rPr lang="en-US" smtClean="0"/>
              <a:pPr/>
              <a:t>10/29/2019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7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BC12FD85-6C09-48E5-BD53-C15A132F6B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44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410CB484-0ADB-4BCC-84D4-643045278417}" type="datetime1">
              <a:rPr lang="en-US" smtClean="0"/>
              <a:pPr/>
              <a:t>10/29/2019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7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BC12FD85-6C09-48E5-BD53-C15A132F6B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953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59180" cy="2166620"/>
          </a:xfrm>
          <a:custGeom>
            <a:avLst/>
            <a:gdLst/>
            <a:ahLst/>
            <a:cxnLst/>
            <a:rect l="l" t="t" r="r" b="b"/>
            <a:pathLst>
              <a:path w="1059180" h="2166620">
                <a:moveTo>
                  <a:pt x="1059072" y="0"/>
                </a:moveTo>
                <a:lnTo>
                  <a:pt x="0" y="0"/>
                </a:lnTo>
                <a:lnTo>
                  <a:pt x="0" y="2166619"/>
                </a:lnTo>
                <a:lnTo>
                  <a:pt x="1059072" y="0"/>
                </a:lnTo>
              </a:path>
            </a:pathLst>
          </a:custGeom>
          <a:solidFill>
            <a:srgbClr val="DD00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588671" y="4472172"/>
            <a:ext cx="3103880" cy="3088005"/>
          </a:xfrm>
          <a:custGeom>
            <a:avLst/>
            <a:gdLst/>
            <a:ahLst/>
            <a:cxnLst/>
            <a:rect l="l" t="t" r="r" b="b"/>
            <a:pathLst>
              <a:path w="3103879" h="3088004">
                <a:moveTo>
                  <a:pt x="3103331" y="3087171"/>
                </a:moveTo>
                <a:lnTo>
                  <a:pt x="775500" y="3087171"/>
                </a:lnTo>
                <a:lnTo>
                  <a:pt x="2638151" y="3087806"/>
                </a:lnTo>
                <a:lnTo>
                  <a:pt x="3103331" y="3087497"/>
                </a:lnTo>
                <a:lnTo>
                  <a:pt x="3103331" y="3087171"/>
                </a:lnTo>
              </a:path>
              <a:path w="3103879" h="3088004">
                <a:moveTo>
                  <a:pt x="3102559" y="0"/>
                </a:moveTo>
                <a:lnTo>
                  <a:pt x="2086584" y="2064562"/>
                </a:lnTo>
                <a:lnTo>
                  <a:pt x="0" y="3087497"/>
                </a:lnTo>
                <a:lnTo>
                  <a:pt x="3103331" y="3087171"/>
                </a:lnTo>
                <a:lnTo>
                  <a:pt x="3103331" y="1925851"/>
                </a:lnTo>
                <a:lnTo>
                  <a:pt x="3102559" y="0"/>
                </a:lnTo>
              </a:path>
            </a:pathLst>
          </a:custGeom>
          <a:solidFill>
            <a:srgbClr val="004F9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960900" y="6812062"/>
            <a:ext cx="1417138" cy="4787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4334" y="373833"/>
            <a:ext cx="8504730" cy="1147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>
                <a:solidFill>
                  <a:srgbClr val="0054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8081" y="1468831"/>
            <a:ext cx="9097236" cy="42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97EF-7767-4036-9043-70DEED504C8C}" type="datetime1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wsr43kirov" TargetMode="External"/><Relationship Id="rId2" Type="http://schemas.openxmlformats.org/officeDocument/2006/relationships/hyperlink" Target="https://e.mail.ru/compose/?mailto=mailto:ws_43@mail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916" y="1423971"/>
            <a:ext cx="9358378" cy="435771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по подготовке и проведению демонстрационного экзамена с учетом стандартов 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Россия</a:t>
            </a:r>
            <a:r>
              <a:rPr lang="ru-RU" sz="4210" dirty="0"/>
              <a:t/>
            </a:r>
            <a:br>
              <a:rPr lang="ru-RU" sz="4210" dirty="0"/>
            </a:br>
            <a:r>
              <a:rPr lang="ru-RU" sz="4210" dirty="0"/>
              <a:t> </a:t>
            </a:r>
            <a:br>
              <a:rPr lang="ru-RU" sz="4210" dirty="0"/>
            </a:br>
            <a:endParaRPr lang="ru-RU" sz="3600" b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FD85-6C09-48E5-BD53-C15A132F6B1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89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334" y="373833"/>
            <a:ext cx="8504730" cy="1723549"/>
          </a:xfrm>
        </p:spPr>
        <p:txBody>
          <a:bodyPr/>
          <a:lstStyle/>
          <a:p>
            <a:pPr algn="ctr"/>
            <a:r>
              <a:rPr lang="ru-RU" dirty="0" smtClean="0"/>
              <a:t>Основные требования к проведению демонстрационного экзамена  по стандартам 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8916" y="2066913"/>
            <a:ext cx="9097236" cy="470898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Применение единых оценочных материалов и заданий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Единые  требования  к  площадкам  проведения  демонстрационного экзамена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Независимая экспертная оценка выполнения заданий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Применение  единой  информационной  системы  при  проведении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демонстрационного экзамена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Выдача паспорта компетенций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Управляющая кнопка: домой 4">
            <a:hlinkClick r:id="rId7" action="ppaction://hlinksldjump" highlightClick="1"/>
          </p:cNvPr>
          <p:cNvSpPr/>
          <p:nvPr/>
        </p:nvSpPr>
        <p:spPr>
          <a:xfrm>
            <a:off x="417478" y="6853259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420" y="209525"/>
            <a:ext cx="8504730" cy="1292662"/>
          </a:xfrm>
        </p:spPr>
        <p:txBody>
          <a:bodyPr/>
          <a:lstStyle/>
          <a:p>
            <a:pPr algn="ctr"/>
            <a:r>
              <a:rPr lang="ru-RU" dirty="0" smtClean="0"/>
              <a:t>Организация  работы  по  созданию/актуализации  личных  профилей </a:t>
            </a:r>
            <a:br>
              <a:rPr lang="ru-RU" dirty="0" smtClean="0"/>
            </a:br>
            <a:r>
              <a:rPr lang="ru-RU" dirty="0" smtClean="0"/>
              <a:t>участников и экспертов в системе </a:t>
            </a:r>
            <a:r>
              <a:rPr lang="ru-RU" dirty="0" err="1" smtClean="0"/>
              <a:t>eSim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0354" y="1852599"/>
            <a:ext cx="9097236" cy="3970318"/>
          </a:xfrm>
        </p:spPr>
        <p:txBody>
          <a:bodyPr/>
          <a:lstStyle/>
          <a:p>
            <a:pPr indent="352425"/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Организация  работы  по  созданию/актуализации  личных  профилей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участников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экспертов в системе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eSim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 также их подтверждение осуществляется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Региональным координационным центром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WorldSkills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Russia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на территории Кировской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области.</a:t>
            </a:r>
          </a:p>
          <a:p>
            <a:pPr indent="352425"/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 личные  профили  должны  быть  созданы/актуализированы 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подтверждены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позднее, чем за 21 календарный день до начала демонстрационного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экзамена.</a:t>
            </a:r>
          </a:p>
          <a:p>
            <a:pPr indent="352425"/>
            <a:r>
              <a:rPr lang="ru-RU" sz="2000" dirty="0" smtClean="0">
                <a:latin typeface="Arial" pitchFamily="34" charset="0"/>
                <a:cs typeface="Arial" pitchFamily="34" charset="0"/>
              </a:rPr>
              <a:t>Ответственность  за  сведения,  содержащиеся  в  личном  профиле,  несет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персонально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каждый участник или эксперт, а также Уполномоченная организация,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подтвердившая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данные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сведения.</a:t>
            </a:r>
          </a:p>
          <a:p>
            <a:pPr indent="352425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позднее, чем за 25 дней формируется запрос на согласование главного эксперта.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74602" y="6781821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44" y="423839"/>
            <a:ext cx="8504730" cy="861774"/>
          </a:xfrm>
        </p:spPr>
        <p:txBody>
          <a:bodyPr/>
          <a:lstStyle/>
          <a:p>
            <a:pPr algn="ctr"/>
            <a:r>
              <a:rPr lang="ru-RU" dirty="0" smtClean="0"/>
              <a:t>Комплекты </a:t>
            </a:r>
            <a:r>
              <a:rPr lang="ru-RU" dirty="0" smtClean="0"/>
              <a:t>оценочной документации «Бухгалтерский учет»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0354" y="1638285"/>
            <a:ext cx="9097236" cy="5262979"/>
          </a:xfrm>
        </p:spPr>
        <p:txBody>
          <a:bodyPr/>
          <a:lstStyle/>
          <a:p>
            <a:pPr indent="352425"/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КОД  №  2.1  -  комплект,  предусматривающий  задание  с  максимально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возможным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баллом 100 для оценки знаний, умений и навыков по всем разделам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Спецификации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стандарта  компетенции  «Бухгалтерский  учет» 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продолжительностью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16 часов.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2425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2425"/>
            <a:r>
              <a:rPr lang="ru-RU" dirty="0" smtClean="0">
                <a:latin typeface="Arial" pitchFamily="34" charset="0"/>
                <a:cs typeface="Arial" pitchFamily="34" charset="0"/>
              </a:rPr>
              <a:t>●  КОД  №  1.3  -  комплект  с  максимально  возможным  баллом  46,4 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продолжительностью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  часов,  предусматривающий  задание  для  оценки  знаний,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умений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 навыков  по  минимальным  требованиям  Спецификации  стандарта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компетенции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«Бухгалтерский учет».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2425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2425"/>
            <a:r>
              <a:rPr lang="ru-RU" dirty="0" smtClean="0">
                <a:latin typeface="Arial" pitchFamily="34" charset="0"/>
                <a:cs typeface="Arial" pitchFamily="34" charset="0"/>
              </a:rPr>
              <a:t>●  КОД  №  1.2  -  комплект  с  максимально  возможным  баллом  57,6 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продолжительностью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  часов,  предусматривающий  задание  для  оценки  знаний,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умений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 навыков  по  минимальным  требованиям  Спецификации  стандарта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компетенции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«Бухгалтерский учет».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2425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2425"/>
            <a:r>
              <a:rPr lang="ru-RU" dirty="0" smtClean="0">
                <a:latin typeface="Arial" pitchFamily="34" charset="0"/>
                <a:cs typeface="Arial" pitchFamily="34" charset="0"/>
              </a:rPr>
              <a:t>●  КОД  №  1.1  -  комплект  с  максимально  возможным  баллом  50,2 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продолжительностью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  часов,  предусматривающий  задание  для  оценки  знаний,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умений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 навыков  по  минимальным  требованиям  Спецификации  стандарта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компетенции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«Бухгалтерский учет».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74602" y="6853259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334" y="373833"/>
            <a:ext cx="8504730" cy="861774"/>
          </a:xfrm>
        </p:spPr>
        <p:txBody>
          <a:bodyPr/>
          <a:lstStyle/>
          <a:p>
            <a:pPr algn="ctr"/>
            <a:r>
              <a:rPr lang="ru-RU" dirty="0" smtClean="0"/>
              <a:t>Обучение экспертов  </a:t>
            </a:r>
            <a:br>
              <a:rPr lang="ru-RU" dirty="0" smtClean="0"/>
            </a:br>
            <a:r>
              <a:rPr lang="ru-RU" dirty="0" smtClean="0"/>
              <a:t>Демонстрационного экзамена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2051" name="Picture 3" descr="Z:\РКЦ\Алена рабочий стол\0000040897 Волкоморова Елизавета Андреевна (pdf.io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296" y="1423971"/>
            <a:ext cx="7929618" cy="55344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274602" y="6781822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4334" y="373833"/>
            <a:ext cx="8504730" cy="861774"/>
          </a:xfrm>
        </p:spPr>
        <p:txBody>
          <a:bodyPr/>
          <a:lstStyle/>
          <a:p>
            <a:pPr algn="ctr"/>
            <a:r>
              <a:rPr lang="ru-RU" dirty="0" smtClean="0"/>
              <a:t>Аккредитация центра проведения демонстрационного экзамена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074" name="Picture 2" descr="D:\Documents and Settings\WSR\Рабочий стол\Кировская область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544" y="1638285"/>
            <a:ext cx="7429552" cy="5072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74602" y="6781822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32452" y="2566979"/>
            <a:ext cx="34156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9340" indent="-199340" algn="just">
              <a:buFontTx/>
              <a:buChar char="-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сравнение результатов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мировым уровнем компетенций </a:t>
            </a:r>
          </a:p>
          <a:p>
            <a:pPr marL="199340" indent="-199340" algn="just">
              <a:buFontTx/>
              <a:buChar char="-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оценка качества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подготовки кадров;</a:t>
            </a:r>
          </a:p>
          <a:p>
            <a:pPr marL="199340" indent="-199340" algn="just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точек роста СПО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(обр. программы, мат-тех. база, педагогический состав)</a:t>
            </a:r>
          </a:p>
          <a:p>
            <a:pPr marL="199340" indent="-199340">
              <a:buFontTx/>
              <a:buChar char="-"/>
            </a:pP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03890" y="4352929"/>
            <a:ext cx="3102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9340" indent="-199340" algn="just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Выпускник может получить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предложение на работу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итогам экзамена</a:t>
            </a:r>
          </a:p>
          <a:p>
            <a:pPr marL="199340" indent="-199340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Предприятие может осуществить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подбор сотрудников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 числа выпускников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17610" y="352401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Электронный паспорт профессионала в личном профиле в системе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eSim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Skills Passport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03890" y="6138879"/>
            <a:ext cx="3415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9340" indent="-199340" algn="just">
              <a:buFontTx/>
              <a:buChar char="-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Публичность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 открытость проведения экзамена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трансляции, зрители)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FD85-6C09-48E5-BD53-C15A132F6B19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26" name="Picture 2" descr="D:\Documents and Settings\WSR\Рабочий стол\skills_passport2.jpg"/>
          <p:cNvPicPr>
            <a:picLocks noChangeAspect="1" noChangeArrowheads="1"/>
          </p:cNvPicPr>
          <p:nvPr/>
        </p:nvPicPr>
        <p:blipFill>
          <a:blip r:embed="rId3"/>
          <a:srcRect l="3366" t="14758" r="14476" b="5713"/>
          <a:stretch>
            <a:fillRect/>
          </a:stretch>
        </p:blipFill>
        <p:spPr bwMode="auto">
          <a:xfrm>
            <a:off x="560354" y="2495541"/>
            <a:ext cx="5000660" cy="4214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274602" y="6853259"/>
            <a:ext cx="42862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27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4734" y="2709855"/>
            <a:ext cx="8020050" cy="1723549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Наши контакты: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Общий телефон.: 8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900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523-39-30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Методист Алёна : 8-953-675-93-98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E-mail: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ws_43@mail.ru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,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https://vk.com/wsr43kirov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FD85-6C09-48E5-BD53-C15A132F6B1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</TotalTime>
  <Words>381</Words>
  <Application>Microsoft Office PowerPoint</Application>
  <PresentationFormat>Произвольный</PresentationFormat>
  <Paragraphs>47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Методика по подготовке и проведению демонстрационного экзамена с учетом стандартов  Ворлдскиллс Россия   </vt:lpstr>
      <vt:lpstr>Основные требования к проведению демонстрационного экзамена  по стандартам WorldSkills  </vt:lpstr>
      <vt:lpstr>Организация  работы  по  созданию/актуализации  личных  профилей  участников и экспертов в системе eSim</vt:lpstr>
      <vt:lpstr>Комплекты оценочной документации «Бухгалтерский учет»</vt:lpstr>
      <vt:lpstr>Обучение экспертов   Демонстрационного экзамена</vt:lpstr>
      <vt:lpstr>Аккредитация центра проведения демонстрационного экзамена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WSR</cp:lastModifiedBy>
  <cp:revision>388</cp:revision>
  <dcterms:created xsi:type="dcterms:W3CDTF">2016-09-16T18:30:25Z</dcterms:created>
  <dcterms:modified xsi:type="dcterms:W3CDTF">2019-10-29T06:58:26Z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LastSaved">
    <vt:filetime>2016-09-16T00:00:00Z</vt:filetime>
  </property>
</Properties>
</file>